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263" r:id="rId4"/>
    <p:sldId id="292" r:id="rId5"/>
    <p:sldId id="264" r:id="rId6"/>
    <p:sldId id="258" r:id="rId7"/>
    <p:sldId id="340" r:id="rId8"/>
    <p:sldId id="266" r:id="rId9"/>
    <p:sldId id="293" r:id="rId10"/>
    <p:sldId id="290" r:id="rId11"/>
    <p:sldId id="259" r:id="rId12"/>
    <p:sldId id="267" r:id="rId13"/>
    <p:sldId id="260" r:id="rId14"/>
    <p:sldId id="269" r:id="rId15"/>
    <p:sldId id="268" r:id="rId16"/>
    <p:sldId id="271" r:id="rId17"/>
    <p:sldId id="330" r:id="rId18"/>
    <p:sldId id="274" r:id="rId19"/>
    <p:sldId id="331" r:id="rId20"/>
    <p:sldId id="332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3" r:id="rId32"/>
    <p:sldId id="334" r:id="rId33"/>
    <p:sldId id="335" r:id="rId34"/>
    <p:sldId id="336" r:id="rId35"/>
    <p:sldId id="338" r:id="rId36"/>
    <p:sldId id="33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5174-0B2A-4BE5-85EA-1383D380C3E2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E1695-8F68-4C10-92B8-2D879C271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6235"/>
            <a:ext cx="4589462" cy="3428012"/>
          </a:xfrm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6235"/>
            <a:ext cx="4589462" cy="3428012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6235"/>
            <a:ext cx="4589462" cy="3428012"/>
          </a:xfrm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6235"/>
            <a:ext cx="4589462" cy="3428012"/>
          </a:xfrm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6235"/>
            <a:ext cx="4589462" cy="3428012"/>
          </a:xfrm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20"/>
            <a:ext cx="5029200" cy="41142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943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33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5F401E-C40E-4B9A-A962-630AC832A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340F-C27B-4325-8A8A-E4C2FFD6503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5E85-A38A-4C04-9040-0DBCFDE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762000"/>
            <a:ext cx="86725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  <a:latin typeface="Bauhaus 93" pitchFamily="82" charset="0"/>
              </a:rPr>
              <a:t>WATER JET MACHINING</a:t>
            </a:r>
            <a:endParaRPr lang="en-US" sz="6600" dirty="0">
              <a:solidFill>
                <a:srgbClr val="0000FF"/>
              </a:solidFill>
              <a:latin typeface="Bauhaus 93" pitchFamily="82" charset="0"/>
            </a:endParaRPr>
          </a:p>
        </p:txBody>
      </p:sp>
      <p:pic>
        <p:nvPicPr>
          <p:cNvPr id="8" name="Picture 2" descr="http://3.bp.blogspot.com/-7Ton7Dvhe6Y/TZGlvyCQFQI/AAAAAAAADQw/tiAtSFCsSgc/s1600/waterjet%2Bmach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3657600" cy="27432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7800" y="4648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4000" dirty="0" smtClean="0"/>
              <a:t>Dr. S. </a:t>
            </a:r>
            <a:r>
              <a:rPr lang="en-US" sz="4000" dirty="0" err="1" smtClean="0"/>
              <a:t>Krishnamohan</a:t>
            </a:r>
            <a:r>
              <a:rPr lang="en-US" sz="4000" dirty="0" smtClean="0"/>
              <a:t>,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IN" sz="4000" dirty="0" smtClean="0"/>
              <a:t>Professor/</a:t>
            </a:r>
            <a:r>
              <a:rPr lang="en-IN" sz="4000" dirty="0" err="1" smtClean="0"/>
              <a:t>Mech</a:t>
            </a:r>
            <a:endParaRPr lang="en-US" sz="400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EGSPEC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Nagai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tensifier pump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562600" cy="55955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381000"/>
            <a:ext cx="4903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Water Jet Machining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32.jpg"/>
          <p:cNvPicPr>
            <a:picLocks noChangeAspect="1"/>
          </p:cNvPicPr>
          <p:nvPr/>
        </p:nvPicPr>
        <p:blipFill>
          <a:blip r:embed="rId2"/>
          <a:srcRect t="24603" r="5730" b="57778"/>
          <a:stretch>
            <a:fillRect/>
          </a:stretch>
        </p:blipFill>
        <p:spPr>
          <a:xfrm>
            <a:off x="0" y="914400"/>
            <a:ext cx="9086700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5448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PROCESS PARAMETERS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static.howstuffworks.com/gif/waterj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16346"/>
            <a:ext cx="3886200" cy="34416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2.jpg"/>
          <p:cNvPicPr>
            <a:picLocks noChangeAspect="1"/>
          </p:cNvPicPr>
          <p:nvPr/>
        </p:nvPicPr>
        <p:blipFill>
          <a:blip r:embed="rId2"/>
          <a:srcRect t="47346" r="3885" b="5555"/>
          <a:stretch>
            <a:fillRect/>
          </a:stretch>
        </p:blipFill>
        <p:spPr>
          <a:xfrm>
            <a:off x="609600" y="533400"/>
            <a:ext cx="7696200" cy="626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0"/>
            <a:ext cx="7508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1. Material Removal Rate (MRR)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3.jpg"/>
          <p:cNvPicPr>
            <a:picLocks noChangeAspect="1"/>
          </p:cNvPicPr>
          <p:nvPr/>
        </p:nvPicPr>
        <p:blipFill>
          <a:blip r:embed="rId2"/>
          <a:srcRect l="8091" t="12390" r="1146" b="66855"/>
          <a:stretch>
            <a:fillRect/>
          </a:stretch>
        </p:blipFill>
        <p:spPr>
          <a:xfrm>
            <a:off x="0" y="762000"/>
            <a:ext cx="91440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166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2. Geometry and Surface finish of work material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Picture 2" descr="http://xinology.com:888/photo/GPESC/glass-cutting/Water-Jet-Cutting-Machine/Machine-Components-Cutting-Head/Precision-and-sophisticated-water-jet-cutting-head-allows-prefect-self-align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33375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3.jpg"/>
          <p:cNvPicPr>
            <a:picLocks noChangeAspect="1"/>
          </p:cNvPicPr>
          <p:nvPr/>
        </p:nvPicPr>
        <p:blipFill>
          <a:blip r:embed="rId2"/>
          <a:srcRect l="8091" t="36666" r="19024" b="48889"/>
          <a:stretch>
            <a:fillRect/>
          </a:stretch>
        </p:blipFill>
        <p:spPr>
          <a:xfrm>
            <a:off x="0" y="685800"/>
            <a:ext cx="91440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265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3. Wear Rate of the Nozzle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6" descr="http://2.bp.blogspot.com/-AJ1SPl35fzM/TZGpQCGCSxI/AAAAAAAADRY/7txIb5WCMjc/s1600/Abrasive%2Bwaterj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529" y="3810000"/>
            <a:ext cx="2875471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3.jpg"/>
          <p:cNvPicPr>
            <a:picLocks noChangeAspect="1"/>
          </p:cNvPicPr>
          <p:nvPr/>
        </p:nvPicPr>
        <p:blipFill>
          <a:blip r:embed="rId2"/>
          <a:srcRect l="8091" t="56520" r="2321" b="19815"/>
          <a:stretch>
            <a:fillRect/>
          </a:stretch>
        </p:blipFill>
        <p:spPr>
          <a:xfrm>
            <a:off x="0" y="533400"/>
            <a:ext cx="9144000" cy="3961108"/>
          </a:xfrm>
          <a:prstGeom prst="rect">
            <a:avLst/>
          </a:prstGeom>
        </p:spPr>
      </p:pic>
      <p:pic>
        <p:nvPicPr>
          <p:cNvPr id="3" name="Picture 2" descr="scan0033.jpg"/>
          <p:cNvPicPr>
            <a:picLocks noChangeAspect="1"/>
          </p:cNvPicPr>
          <p:nvPr/>
        </p:nvPicPr>
        <p:blipFill>
          <a:blip r:embed="rId2"/>
          <a:srcRect l="7289" t="85453" r="30759" b="5555"/>
          <a:stretch>
            <a:fillRect/>
          </a:stretch>
        </p:blipFill>
        <p:spPr>
          <a:xfrm>
            <a:off x="0" y="5105400"/>
            <a:ext cx="6629400" cy="15777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0"/>
            <a:ext cx="2713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ADVANTAGES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3322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DISADVANTAGES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5.jpg"/>
          <p:cNvPicPr>
            <a:picLocks noChangeAspect="1"/>
          </p:cNvPicPr>
          <p:nvPr/>
        </p:nvPicPr>
        <p:blipFill>
          <a:blip r:embed="rId2"/>
          <a:srcRect l="11706" t="48787" r="6325" b="7586"/>
          <a:stretch>
            <a:fillRect/>
          </a:stretch>
        </p:blipFill>
        <p:spPr>
          <a:xfrm>
            <a:off x="381000" y="533400"/>
            <a:ext cx="70866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0"/>
            <a:ext cx="5234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CHARACTERISTICS OF WJM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676400"/>
            <a:ext cx="16859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4.jpg"/>
          <p:cNvPicPr>
            <a:picLocks noChangeAspect="1"/>
          </p:cNvPicPr>
          <p:nvPr/>
        </p:nvPicPr>
        <p:blipFill>
          <a:blip r:embed="rId2">
            <a:lum bright="16000"/>
          </a:blip>
          <a:srcRect l="4619" t="12378" r="1434" b="74444"/>
          <a:stretch>
            <a:fillRect/>
          </a:stretch>
        </p:blipFill>
        <p:spPr>
          <a:xfrm>
            <a:off x="0" y="762000"/>
            <a:ext cx="9144000" cy="2182678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95600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848225"/>
            <a:ext cx="2400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0"/>
            <a:ext cx="3474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APPLICATIONS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6" name="Picture 2" descr="http://www.farsound.co.uk/images/uploads/FLOW%20WATERJE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2075" y="3400424"/>
            <a:ext cx="3971925" cy="3457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330"/>
          <a:stretch>
            <a:fillRect/>
          </a:stretch>
        </p:blipFill>
        <p:spPr bwMode="auto">
          <a:xfrm>
            <a:off x="0" y="762000"/>
            <a:ext cx="9144000" cy="481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5338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Some Benefits of WJM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219"/>
          <a:stretch>
            <a:fillRect/>
          </a:stretch>
        </p:blipFill>
        <p:spPr bwMode="auto">
          <a:xfrm>
            <a:off x="0" y="685800"/>
            <a:ext cx="906994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6429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Cutting Capabilities Include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24200" y="4419600"/>
            <a:ext cx="2464067" cy="2438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953000" cy="4572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effectLst/>
              </a:rPr>
              <a:t>Water-jet machining</a:t>
            </a:r>
            <a:endParaRPr lang="en-US" sz="2600" dirty="0">
              <a:solidFill>
                <a:srgbClr val="0000FF"/>
              </a:solidFill>
              <a:effectLst/>
            </a:endParaRPr>
          </a:p>
          <a:p>
            <a:pPr lvl="1"/>
            <a:r>
              <a:rPr lang="en-US" sz="2200" dirty="0">
                <a:effectLst/>
              </a:rPr>
              <a:t>It is manufacturing through the use of highly pressurized liquid, forced through a nozzle and used as the cutting tool.</a:t>
            </a:r>
          </a:p>
          <a:p>
            <a:pPr lvl="1"/>
            <a:r>
              <a:rPr lang="en-US" sz="2200" dirty="0">
                <a:effectLst/>
              </a:rPr>
              <a:t>The orifice can range from 5 to 20 thousandth of an inch.</a:t>
            </a:r>
          </a:p>
        </p:txBody>
      </p:sp>
      <p:pic>
        <p:nvPicPr>
          <p:cNvPr id="42086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057400"/>
            <a:ext cx="3657600" cy="362034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34211" name="Picture 3" descr="img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3403600"/>
            <a:ext cx="3492500" cy="2324100"/>
          </a:xfrm>
          <a:prstGeom prst="rect">
            <a:avLst/>
          </a:prstGeom>
          <a:noFill/>
        </p:spPr>
      </p:pic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3898900" y="20447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400" b="0" i="0">
                <a:solidFill>
                  <a:schemeClr val="tx2"/>
                </a:solidFill>
                <a:latin typeface="Arial" charset="0"/>
              </a:rPr>
              <a:t>Aerospace</a:t>
            </a:r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1460500" y="49530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4400" b="0" i="0">
                <a:solidFill>
                  <a:schemeClr val="tx2"/>
                </a:solidFill>
                <a:latin typeface="Arial" charset="0"/>
              </a:rPr>
              <a:t>Automotive</a:t>
            </a:r>
          </a:p>
        </p:txBody>
      </p:sp>
      <p:pic>
        <p:nvPicPr>
          <p:cNvPr id="734214" name="Picture 6" descr="jet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700" y="1485900"/>
            <a:ext cx="2528888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35235" name="Picture 3" descr="Can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3048000" cy="4243388"/>
          </a:xfrm>
          <a:prstGeom prst="rect">
            <a:avLst/>
          </a:prstGeom>
          <a:noFill/>
        </p:spPr>
      </p:pic>
      <p:pic>
        <p:nvPicPr>
          <p:cNvPr id="735236" name="Picture 4" descr="Chic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3657600" cy="3157538"/>
          </a:xfrm>
          <a:prstGeom prst="rect">
            <a:avLst/>
          </a:prstGeom>
          <a:noFill/>
        </p:spPr>
      </p:pic>
      <p:sp>
        <p:nvSpPr>
          <p:cNvPr id="735237" name="Text Box 5"/>
          <p:cNvSpPr txBox="1">
            <a:spLocks noChangeArrowheads="1"/>
          </p:cNvSpPr>
          <p:nvPr/>
        </p:nvSpPr>
        <p:spPr bwMode="auto">
          <a:xfrm>
            <a:off x="4648200" y="5105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Food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36259" name="Picture 3" descr="WJPart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76400"/>
            <a:ext cx="2901950" cy="4221163"/>
          </a:xfrm>
          <a:prstGeom prst="rect">
            <a:avLst/>
          </a:prstGeom>
          <a:noFill/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Electronics and PCBs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Applications</a:t>
            </a:r>
          </a:p>
        </p:txBody>
      </p:sp>
      <p:pic>
        <p:nvPicPr>
          <p:cNvPr id="737283" name="Picture 3" descr="Prtmes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3175000" cy="2387600"/>
          </a:xfrm>
          <a:prstGeom prst="rect">
            <a:avLst/>
          </a:prstGeom>
          <a:noFill/>
        </p:spPr>
      </p:pic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1143000" y="42672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How Accurate We can get</a:t>
            </a:r>
          </a:p>
        </p:txBody>
      </p:sp>
      <p:pic>
        <p:nvPicPr>
          <p:cNvPr id="737285" name="Picture 5" descr="Mvc-003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0"/>
            <a:ext cx="4572000" cy="3429000"/>
          </a:xfrm>
          <a:prstGeom prst="rect">
            <a:avLst/>
          </a:prstGeom>
          <a:noFill/>
        </p:spPr>
      </p:pic>
      <p:pic>
        <p:nvPicPr>
          <p:cNvPr id="737286" name="Picture 6" descr="Mvc-009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048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39331" name="Picture 3" descr="flmrb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1854200"/>
            <a:ext cx="3937000" cy="3937000"/>
          </a:xfrm>
          <a:prstGeom prst="rect">
            <a:avLst/>
          </a:prstGeom>
          <a:noFill/>
        </p:spPr>
      </p:pic>
      <p:pic>
        <p:nvPicPr>
          <p:cNvPr id="739332" name="Picture 4" descr="waterjet_Tabbi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3581400" cy="2686050"/>
          </a:xfrm>
          <a:prstGeom prst="rect">
            <a:avLst/>
          </a:prstGeom>
          <a:noFill/>
        </p:spPr>
      </p:pic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990600" y="48768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Marble Industry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41379" name="Picture 3" descr="Mvc-004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5181600" cy="3886200"/>
          </a:xfrm>
          <a:prstGeom prst="rect">
            <a:avLst/>
          </a:prstGeom>
          <a:noFill/>
        </p:spPr>
      </p:pic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2133600" y="57912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Lining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43427" name="Picture 3" descr="Mvc-031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5638800" cy="4229100"/>
          </a:xfrm>
          <a:prstGeom prst="rect">
            <a:avLst/>
          </a:prstGeom>
          <a:noFill/>
        </p:spPr>
      </p:pic>
      <p:sp>
        <p:nvSpPr>
          <p:cNvPr id="743428" name="Text Box 4"/>
          <p:cNvSpPr txBox="1">
            <a:spLocks noChangeArrowheads="1"/>
          </p:cNvSpPr>
          <p:nvPr/>
        </p:nvSpPr>
        <p:spPr bwMode="auto">
          <a:xfrm>
            <a:off x="2540000" y="58039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Concrete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45475" name="Picture 3" descr="Waterjet_Etch_Scri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11300"/>
            <a:ext cx="5638800" cy="4229100"/>
          </a:xfrm>
          <a:prstGeom prst="rect">
            <a:avLst/>
          </a:prstGeom>
          <a:noFill/>
        </p:spPr>
      </p:pic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3378200" y="5638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Aluminum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47523" name="Picture 3" descr="Mvc-019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1879600"/>
            <a:ext cx="4800600" cy="3600450"/>
          </a:xfrm>
          <a:prstGeom prst="rect">
            <a:avLst/>
          </a:prstGeom>
          <a:noFill/>
        </p:spPr>
      </p:pic>
      <p:pic>
        <p:nvPicPr>
          <p:cNvPr id="747524" name="Picture 4" descr="bound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2324100"/>
            <a:ext cx="3425825" cy="2105025"/>
          </a:xfrm>
          <a:prstGeom prst="rect">
            <a:avLst/>
          </a:prstGeom>
          <a:noFill/>
        </p:spPr>
      </p:pic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1041400" y="49276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Polymers and Composites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0.jpg"/>
          <p:cNvPicPr>
            <a:picLocks noChangeAspect="1"/>
          </p:cNvPicPr>
          <p:nvPr/>
        </p:nvPicPr>
        <p:blipFill>
          <a:blip r:embed="rId2"/>
          <a:srcRect l="4135" t="39486" r="4899" b="46056"/>
          <a:stretch>
            <a:fillRect/>
          </a:stretch>
        </p:blipFill>
        <p:spPr>
          <a:xfrm>
            <a:off x="0" y="838200"/>
            <a:ext cx="9144000" cy="2403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PRINCIPLE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 descr="Water Jet Cutting Titani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.made-in-china.com/2f0j00ceMTkRShCVoI/Water-Jet-Cutting-Me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236" y="3124200"/>
            <a:ext cx="3568764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749571" name="Picture 3" descr="p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1295400"/>
            <a:ext cx="3463925" cy="4840288"/>
          </a:xfrm>
          <a:prstGeom prst="rect">
            <a:avLst/>
          </a:prstGeom>
          <a:noFill/>
        </p:spPr>
      </p:pic>
      <p:pic>
        <p:nvPicPr>
          <p:cNvPr id="749572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657600" cy="2743200"/>
          </a:xfrm>
          <a:prstGeom prst="rect">
            <a:avLst/>
          </a:prstGeom>
          <a:noFill/>
        </p:spPr>
      </p:pic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4800600" y="4724400"/>
            <a:ext cx="365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1" lang="en-US" b="0" i="0">
                <a:latin typeface="Arial" charset="0"/>
                <a:cs typeface="Arial" charset="0"/>
              </a:rPr>
              <a:t>Steels With Different Thickness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4.jpg"/>
          <p:cNvPicPr>
            <a:picLocks noChangeAspect="1"/>
          </p:cNvPicPr>
          <p:nvPr/>
        </p:nvPicPr>
        <p:blipFill>
          <a:blip r:embed="rId2">
            <a:lum/>
          </a:blip>
          <a:srcRect l="11850" t="91904" r="11262" b="5946"/>
          <a:stretch>
            <a:fillRect/>
          </a:stretch>
        </p:blipFill>
        <p:spPr>
          <a:xfrm>
            <a:off x="1828800" y="6629400"/>
            <a:ext cx="4803732" cy="228600"/>
          </a:xfrm>
          <a:prstGeom prst="rect">
            <a:avLst/>
          </a:prstGeom>
        </p:spPr>
      </p:pic>
      <p:pic>
        <p:nvPicPr>
          <p:cNvPr id="4" name="Picture 6" descr="http://www.swa.se/img/scaled/cutting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419600" cy="59660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0"/>
            <a:ext cx="6179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RECENT DEVELOPMENT IN WJM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863" y="438150"/>
            <a:ext cx="28717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3550" y="438150"/>
            <a:ext cx="5471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</a:rPr>
              <a:t>Water-Jet, Abrasive Water-Jet Machining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3550" y="1701800"/>
            <a:ext cx="4289425" cy="1320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- Workpiece is fractured by impact from</a:t>
            </a:r>
          </a:p>
          <a:p>
            <a:pPr eaLnBrk="0" hangingPunct="0"/>
            <a:r>
              <a:rPr lang="en-US"/>
              <a:t>   high pressure (~400 MPa) water-jet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- No heat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no thermal stress, damage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77825" y="3979863"/>
            <a:ext cx="6629400" cy="1930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Common applications:</a:t>
            </a:r>
          </a:p>
          <a:p>
            <a:endParaRPr lang="en-US"/>
          </a:p>
          <a:p>
            <a:r>
              <a:rPr lang="en-US"/>
              <a:t>- Fast and precise cutting of fabrics</a:t>
            </a:r>
          </a:p>
          <a:p>
            <a:r>
              <a:rPr lang="en-US"/>
              <a:t>- Vinyl, foam coverings of car dashboard panels</a:t>
            </a:r>
          </a:p>
          <a:p>
            <a:r>
              <a:rPr lang="en-US"/>
              <a:t>- Plastic and composite body panels used in the interior of cars</a:t>
            </a:r>
          </a:p>
          <a:p>
            <a:r>
              <a:rPr lang="en-US"/>
              <a:t>- Cutting glass and ceramic tiles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3943350"/>
            <a:ext cx="18811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5.jpg"/>
          <p:cNvPicPr>
            <a:picLocks noChangeAspect="1"/>
          </p:cNvPicPr>
          <p:nvPr/>
        </p:nvPicPr>
        <p:blipFill>
          <a:blip r:embed="rId2"/>
          <a:srcRect l="4545" t="10000" r="2727" b="56667"/>
          <a:stretch>
            <a:fillRect/>
          </a:stretch>
        </p:blipFill>
        <p:spPr>
          <a:xfrm>
            <a:off x="0" y="0"/>
            <a:ext cx="9144000" cy="53788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D3Uqx_U421I/TZF4m9AjUYI/AAAAAAAADNI/jrVsLn5v63A/s1600/Abrasive%2Bwaterjet%2Bcut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210050" cy="4667251"/>
          </a:xfrm>
          <a:prstGeom prst="rect">
            <a:avLst/>
          </a:prstGeom>
          <a:noFill/>
        </p:spPr>
      </p:pic>
      <p:pic>
        <p:nvPicPr>
          <p:cNvPr id="4" name="Picture 2" descr="http://2.bp.blogspot.com/-AJ1SPl35fzM/TZGpQCGCSxI/AAAAAAAADRY/7txIb5WCMjc/s1600/Abrasive%2Bwaterj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38100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2276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32861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4981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193824" cy="61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610350"/>
            <a:ext cx="351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ondercliparts.com/thanks/thanks_graphics_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/>
              <a:t>Water jet acts like a saw and cuts a narrow groove in the material.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Pressure level of the jet is about 400MPa.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Advantages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- no heat produced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- cut can be started anywhere without the need for predrilled holes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- burr produced is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- environmentally safe and friendly manufacturing.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Application – used for cutting composites, plastics, fabrics, rubber, wood products etc. Also used in food processing industry.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52400"/>
            <a:ext cx="6514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Water Jet Machining (WJM)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t0.gstatic.com/images?q=tbn:ANd9GcQ8BAFJo9UDQhcpQp56gWqkQgW8tkIzmb39NkegR0j6g8p23_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0.jpg"/>
          <p:cNvPicPr>
            <a:picLocks noChangeAspect="1"/>
          </p:cNvPicPr>
          <p:nvPr/>
        </p:nvPicPr>
        <p:blipFill>
          <a:blip r:embed="rId2"/>
          <a:srcRect l="4032" t="63708" r="3226" b="5573"/>
          <a:stretch>
            <a:fillRect/>
          </a:stretch>
        </p:blipFill>
        <p:spPr>
          <a:xfrm>
            <a:off x="381000" y="1447800"/>
            <a:ext cx="8763000" cy="4800600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1143000" y="457200"/>
            <a:ext cx="7085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Constructional Details of WJM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1.jpg"/>
          <p:cNvPicPr>
            <a:picLocks noChangeAspect="1"/>
          </p:cNvPicPr>
          <p:nvPr/>
        </p:nvPicPr>
        <p:blipFill>
          <a:blip r:embed="rId2"/>
          <a:srcRect l="9120" t="10000" r="2993" b="68766"/>
          <a:stretch>
            <a:fillRect/>
          </a:stretch>
        </p:blipFill>
        <p:spPr>
          <a:xfrm>
            <a:off x="0" y="0"/>
            <a:ext cx="9144000" cy="3709358"/>
          </a:xfrm>
          <a:prstGeom prst="rect">
            <a:avLst/>
          </a:prstGeom>
        </p:spPr>
      </p:pic>
      <p:pic>
        <p:nvPicPr>
          <p:cNvPr id="6" name="Picture 2" descr="http://xinology.com:888/photo/GPESC/glass-cutting/Water-Jet-Cutting-Machine/Machine-Components-Cutting-Head/Precision-and-sophisticated-water-jet-cutting-head-allows-prefect-self-align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333375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- Orifice</a:t>
            </a:r>
          </a:p>
        </p:txBody>
      </p:sp>
      <p:pic>
        <p:nvPicPr>
          <p:cNvPr id="726019" name="Picture 3" descr="ga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41625"/>
            <a:ext cx="4267200" cy="3394075"/>
          </a:xfrm>
          <a:prstGeom prst="rect">
            <a:avLst/>
          </a:prstGeom>
          <a:noFill/>
        </p:spPr>
      </p:pic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1003300" y="1101725"/>
            <a:ext cx="396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>
                <a:solidFill>
                  <a:schemeClr val="tx2"/>
                </a:solidFill>
                <a:latin typeface="Arial" charset="0"/>
              </a:rPr>
              <a:t> Jewel Orifice :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>
                <a:solidFill>
                  <a:schemeClr val="tx2"/>
                </a:solidFill>
                <a:latin typeface="Arial" charset="0"/>
              </a:rPr>
              <a:t> Diamond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>
                <a:solidFill>
                  <a:schemeClr val="tx2"/>
                </a:solidFill>
                <a:latin typeface="Arial" charset="0"/>
              </a:rPr>
              <a:t> 0.01</a:t>
            </a:r>
            <a:r>
              <a:rPr lang="en-US" sz="2400" b="0" i="0">
                <a:solidFill>
                  <a:schemeClr val="tx2"/>
                </a:solidFill>
                <a:latin typeface="Times New Roman"/>
              </a:rPr>
              <a:t>”</a:t>
            </a:r>
            <a:r>
              <a:rPr lang="en-US" sz="2400" b="0" i="0">
                <a:solidFill>
                  <a:schemeClr val="tx2"/>
                </a:solidFill>
                <a:latin typeface="Arial" charset="0"/>
              </a:rPr>
              <a:t> diameter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5638800" y="4740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2400" b="0" i="0">
                <a:solidFill>
                  <a:schemeClr val="tx2"/>
                </a:solidFill>
                <a:latin typeface="Arial" charset="0"/>
              </a:rPr>
              <a:t>Garnet Abrasive Particles</a:t>
            </a:r>
          </a:p>
        </p:txBody>
      </p:sp>
      <p:pic>
        <p:nvPicPr>
          <p:cNvPr id="726022" name="Picture 6" descr="jewel_pen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25" y="1600200"/>
            <a:ext cx="3051175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31.jpg"/>
          <p:cNvPicPr>
            <a:picLocks noChangeAspect="1"/>
          </p:cNvPicPr>
          <p:nvPr/>
        </p:nvPicPr>
        <p:blipFill>
          <a:blip r:embed="rId2"/>
          <a:srcRect t="66651" r="3340" b="3333"/>
          <a:stretch>
            <a:fillRect/>
          </a:stretch>
        </p:blipFill>
        <p:spPr>
          <a:xfrm>
            <a:off x="-1" y="685800"/>
            <a:ext cx="8915401" cy="4648200"/>
          </a:xfrm>
          <a:prstGeom prst="rect">
            <a:avLst/>
          </a:prstGeom>
        </p:spPr>
      </p:pic>
      <p:pic>
        <p:nvPicPr>
          <p:cNvPr id="3" name="Picture 2" descr="scan0032.jpg"/>
          <p:cNvPicPr>
            <a:picLocks noChangeAspect="1"/>
          </p:cNvPicPr>
          <p:nvPr/>
        </p:nvPicPr>
        <p:blipFill>
          <a:blip r:embed="rId3"/>
          <a:srcRect l="5730" t="8889" r="5730" b="82222"/>
          <a:stretch>
            <a:fillRect/>
          </a:stretch>
        </p:blipFill>
        <p:spPr>
          <a:xfrm>
            <a:off x="685800" y="5181600"/>
            <a:ext cx="8229600" cy="137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0"/>
            <a:ext cx="4226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Working Principle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0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Jet Machining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410200"/>
            <a:ext cx="3733800" cy="99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500" dirty="0"/>
              <a:t>Fig : (a) Schematic illustration of water-jet machining. (b) A computer-controlled, water-jet cutting machine cutting a granite plate. (c) Example of various nonmetallic parts produced by the water-jet cutting process.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10600" cy="45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343400"/>
            <a:ext cx="282539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2368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293</Words>
  <Application>Microsoft Office PowerPoint</Application>
  <PresentationFormat>On-screen Show (4:3)</PresentationFormat>
  <Paragraphs>71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Components - Orifice</vt:lpstr>
      <vt:lpstr>Slide 8</vt:lpstr>
      <vt:lpstr>Water Jet Machining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EGSPEC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</dc:creator>
  <cp:lastModifiedBy>Windows User</cp:lastModifiedBy>
  <cp:revision>67</cp:revision>
  <dcterms:created xsi:type="dcterms:W3CDTF">2011-11-24T09:13:01Z</dcterms:created>
  <dcterms:modified xsi:type="dcterms:W3CDTF">2019-06-13T05:12:57Z</dcterms:modified>
</cp:coreProperties>
</file>